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1" r:id="rId6"/>
    <p:sldId id="272" r:id="rId7"/>
    <p:sldId id="263" r:id="rId8"/>
    <p:sldId id="279" r:id="rId9"/>
    <p:sldId id="261" r:id="rId10"/>
    <p:sldId id="262" r:id="rId11"/>
    <p:sldId id="275" r:id="rId12"/>
    <p:sldId id="266" r:id="rId13"/>
    <p:sldId id="280" r:id="rId14"/>
    <p:sldId id="277" r:id="rId15"/>
    <p:sldId id="265" r:id="rId16"/>
    <p:sldId id="260" r:id="rId17"/>
    <p:sldId id="264" r:id="rId18"/>
    <p:sldId id="278" r:id="rId19"/>
    <p:sldId id="281" r:id="rId20"/>
    <p:sldId id="282" r:id="rId21"/>
    <p:sldId id="283" r:id="rId22"/>
    <p:sldId id="284" r:id="rId23"/>
    <p:sldId id="286" r:id="rId24"/>
    <p:sldId id="269" r:id="rId25"/>
    <p:sldId id="27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F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39F3C-1F6E-4AFF-AF8D-4F6D339B8EE4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2FA5C-0817-4B9E-8A28-37247B8011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00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FA5C-0817-4B9E-8A28-37247B80113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716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FA5C-0817-4B9E-8A28-37247B80113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49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B87FF38-64FB-4243-9241-96CFC15EE658}" type="datetimeFigureOut">
              <a:rPr lang="en-IN" smtClean="0"/>
              <a:t>04-02-2011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4E87E7-B11F-4098-896C-1ACF285FD000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890514"/>
            <a:ext cx="7315200" cy="1946269"/>
          </a:xfrm>
        </p:spPr>
        <p:txBody>
          <a:bodyPr/>
          <a:lstStyle/>
          <a:p>
            <a:r>
              <a:rPr lang="en-US" dirty="0" smtClean="0"/>
              <a:t>SALES     MARKETING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Kaushal Veluri</a:t>
            </a:r>
          </a:p>
          <a:p>
            <a:r>
              <a:rPr lang="en-US" dirty="0" smtClean="0"/>
              <a:t>Director – Marketing, Citrix Systems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131840" y="3147814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v/s</a:t>
            </a:r>
            <a:endParaRPr lang="en-IN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3131840" y="3147814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+</a:t>
            </a:r>
            <a:endParaRPr lang="en-IN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3131344" y="3147814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v/s</a:t>
            </a:r>
            <a:endParaRPr lang="en-IN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131344" y="3147814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+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1047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315200" cy="604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Sales View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7574"/>
            <a:ext cx="648256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7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02" y="1563638"/>
            <a:ext cx="3854714" cy="289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1" y="1563638"/>
            <a:ext cx="3859683" cy="289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9918"/>
            <a:ext cx="4006508" cy="319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1" y="1127362"/>
            <a:ext cx="3883451" cy="382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3429000" cy="438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558076"/>
            <a:ext cx="4988677" cy="43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99992" y="1491630"/>
            <a:ext cx="4032448" cy="30963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MEASUREMENT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8572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6017"/>
            <a:ext cx="7315200" cy="865573"/>
          </a:xfrm>
        </p:spPr>
        <p:txBody>
          <a:bodyPr/>
          <a:lstStyle/>
          <a:p>
            <a:r>
              <a:rPr lang="en-US" dirty="0" smtClean="0"/>
              <a:t>Key Metrics for alignment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1630"/>
            <a:ext cx="7315200" cy="26546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Marketing’s contribution to sales pipeline</a:t>
            </a:r>
          </a:p>
          <a:p>
            <a:endParaRPr lang="en-US" sz="2400" dirty="0" smtClean="0"/>
          </a:p>
          <a:p>
            <a:r>
              <a:rPr lang="en-US" sz="2400" dirty="0" smtClean="0"/>
              <a:t>Marketing generated leads converted into opportunities.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951049" y="4803998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Aberdeen Group Research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32762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97386"/>
            <a:ext cx="6212998" cy="3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43608" y="1131590"/>
            <a:ext cx="792088" cy="345638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1835696" y="1131590"/>
            <a:ext cx="792088" cy="345638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2627784" y="1131590"/>
            <a:ext cx="792088" cy="345638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3419872" y="1131590"/>
            <a:ext cx="792088" cy="345638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4211960" y="1131590"/>
            <a:ext cx="792088" cy="345638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5004048" y="1131590"/>
            <a:ext cx="792088" cy="345638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" name="Straight Connector 3"/>
          <p:cNvCxnSpPr/>
          <p:nvPr/>
        </p:nvCxnSpPr>
        <p:spPr>
          <a:xfrm>
            <a:off x="1043608" y="1131590"/>
            <a:ext cx="0" cy="34563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43608" y="4587974"/>
            <a:ext cx="540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43608" y="2859782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2713479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Average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74514" y="2211710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Satisfactory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70397" y="1707654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Very</a:t>
            </a:r>
          </a:p>
          <a:p>
            <a:r>
              <a:rPr lang="en-US" sz="1100" dirty="0" smtClean="0"/>
              <a:t>Satisfactory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74514" y="1131590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Outstanding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0397" y="3219822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Not</a:t>
            </a:r>
          </a:p>
          <a:p>
            <a:r>
              <a:rPr lang="en-US" sz="1100" dirty="0" smtClean="0"/>
              <a:t>Satisfactory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432944" y="3802092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Poor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95715" y="4155926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Horrible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1085228" y="4679563"/>
            <a:ext cx="708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Lead</a:t>
            </a:r>
          </a:p>
          <a:p>
            <a:r>
              <a:rPr lang="en-US" sz="1100" dirty="0" smtClean="0"/>
              <a:t>Quantity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1907704" y="4659982"/>
            <a:ext cx="6238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Lead</a:t>
            </a:r>
          </a:p>
          <a:p>
            <a:r>
              <a:rPr lang="en-US" sz="1100" dirty="0" smtClean="0"/>
              <a:t>Quality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2627784" y="4659982"/>
            <a:ext cx="821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Lead</a:t>
            </a:r>
          </a:p>
          <a:p>
            <a:r>
              <a:rPr lang="en-US" sz="1100" dirty="0" smtClean="0"/>
              <a:t>Response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3390901" y="4659982"/>
            <a:ext cx="891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Lead</a:t>
            </a:r>
          </a:p>
          <a:p>
            <a:r>
              <a:rPr lang="en-US" sz="1100" dirty="0" smtClean="0"/>
              <a:t>Distribution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4355976" y="4659982"/>
            <a:ext cx="54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Lead</a:t>
            </a:r>
          </a:p>
          <a:p>
            <a:r>
              <a:rPr lang="en-US" sz="1100" dirty="0" smtClean="0"/>
              <a:t>Value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5177183" y="4659982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Lead</a:t>
            </a:r>
          </a:p>
          <a:p>
            <a:r>
              <a:rPr lang="en-US" sz="1100" dirty="0" smtClean="0"/>
              <a:t>Closure</a:t>
            </a:r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6948264" y="1131590"/>
            <a:ext cx="360040" cy="261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TextBox 31"/>
          <p:cNvSpPr txBox="1"/>
          <p:nvPr/>
        </p:nvSpPr>
        <p:spPr>
          <a:xfrm>
            <a:off x="7308304" y="1111845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Marketing</a:t>
            </a:r>
            <a:endParaRPr lang="en-IN" dirty="0"/>
          </a:p>
        </p:txBody>
      </p:sp>
      <p:sp>
        <p:nvSpPr>
          <p:cNvPr id="33" name="Isosceles Triangle 32"/>
          <p:cNvSpPr/>
          <p:nvPr/>
        </p:nvSpPr>
        <p:spPr>
          <a:xfrm>
            <a:off x="6984268" y="1563638"/>
            <a:ext cx="324036" cy="3594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/>
          <p:cNvSpPr txBox="1"/>
          <p:nvPr/>
        </p:nvSpPr>
        <p:spPr>
          <a:xfrm>
            <a:off x="7380312" y="156363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Sales</a:t>
            </a:r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1198464" y="1534814"/>
            <a:ext cx="360040" cy="261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Isosceles Triangle 35"/>
          <p:cNvSpPr/>
          <p:nvPr/>
        </p:nvSpPr>
        <p:spPr>
          <a:xfrm>
            <a:off x="1216466" y="2615630"/>
            <a:ext cx="324036" cy="3594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2039628" y="1739414"/>
            <a:ext cx="360040" cy="261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Isosceles Triangle 37"/>
          <p:cNvSpPr/>
          <p:nvPr/>
        </p:nvSpPr>
        <p:spPr>
          <a:xfrm>
            <a:off x="2069722" y="3253467"/>
            <a:ext cx="324036" cy="3594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2843808" y="3802092"/>
            <a:ext cx="360040" cy="261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Isosceles Triangle 39"/>
          <p:cNvSpPr/>
          <p:nvPr/>
        </p:nvSpPr>
        <p:spPr>
          <a:xfrm>
            <a:off x="2861810" y="1665619"/>
            <a:ext cx="324036" cy="3594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/>
          <p:cNvSpPr/>
          <p:nvPr/>
        </p:nvSpPr>
        <p:spPr>
          <a:xfrm>
            <a:off x="3635896" y="2728977"/>
            <a:ext cx="360040" cy="261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Isosceles Triangle 41"/>
          <p:cNvSpPr/>
          <p:nvPr/>
        </p:nvSpPr>
        <p:spPr>
          <a:xfrm>
            <a:off x="3653898" y="2162785"/>
            <a:ext cx="324036" cy="3594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/>
          <p:cNvSpPr/>
          <p:nvPr/>
        </p:nvSpPr>
        <p:spPr>
          <a:xfrm>
            <a:off x="4449428" y="2958212"/>
            <a:ext cx="360040" cy="261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Isosceles Triangle 43"/>
          <p:cNvSpPr/>
          <p:nvPr/>
        </p:nvSpPr>
        <p:spPr>
          <a:xfrm>
            <a:off x="4445986" y="1641565"/>
            <a:ext cx="324036" cy="3594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 44"/>
          <p:cNvSpPr/>
          <p:nvPr/>
        </p:nvSpPr>
        <p:spPr>
          <a:xfrm>
            <a:off x="5220216" y="2981707"/>
            <a:ext cx="360040" cy="261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Isosceles Triangle 45"/>
          <p:cNvSpPr/>
          <p:nvPr/>
        </p:nvSpPr>
        <p:spPr>
          <a:xfrm>
            <a:off x="5238074" y="1983055"/>
            <a:ext cx="324036" cy="3594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6" y="123478"/>
            <a:ext cx="7315200" cy="649549"/>
          </a:xfrm>
        </p:spPr>
        <p:txBody>
          <a:bodyPr/>
          <a:lstStyle/>
          <a:p>
            <a:r>
              <a:rPr lang="en-US" sz="3600" dirty="0" smtClean="0"/>
              <a:t>Perception Gap Analysis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29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139702"/>
            <a:ext cx="7315200" cy="970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how do we bridge the gap ?</a:t>
            </a:r>
            <a:br>
              <a:rPr lang="en-US" dirty="0" smtClean="0"/>
            </a:br>
            <a:r>
              <a:rPr lang="en-US" dirty="0" smtClean="0"/>
              <a:t>How do we align?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73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315200" cy="748504"/>
          </a:xfrm>
        </p:spPr>
        <p:txBody>
          <a:bodyPr/>
          <a:lstStyle/>
          <a:p>
            <a:r>
              <a:rPr lang="en-US" dirty="0" smtClean="0"/>
              <a:t>TAG’EM </a:t>
            </a:r>
            <a:r>
              <a:rPr lang="en-US" dirty="0" smtClean="0"/>
              <a:t>Process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1131590"/>
            <a:ext cx="7920880" cy="3744416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TALK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Talk to each other.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 the Perception Gap Analysis Exercise.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Understand Business goals and objectives.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 out on the field with your sales person.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Share your marketing plans with the sales teams.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Make them understand how it ties to business and more importantly to them.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1131590"/>
            <a:ext cx="7920880" cy="3744416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AGREE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Discuss on objectives and agreed results.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agreement with all stakeholders in sales and marketing.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Agree on the why’s, where’s, how’s and what’s of the marketing plan.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Buy-In! 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467544" y="1131590"/>
            <a:ext cx="7920880" cy="3744416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GOAL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Define the objective of each activity 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Awareness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Education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emand generation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Define the key metrics to be used to measure success.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Number of attendees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Number of leads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Number of downloads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Define Roles &amp; Responsibilities for lead management.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467544" y="1131590"/>
            <a:ext cx="7920880" cy="3744416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EXECUTE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Communicate the execution process and roles &amp; responsibilities with everyone – including sales.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Ensure Flawless Execution!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1131590"/>
            <a:ext cx="7920880" cy="3744416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MEASURE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“What you can’t measure, you can’t manage”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Measure, Measure and Measure.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Set a process – automated or manual – to track measurement of objectives and metrics set earlier.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Communicate regularly the status of metric measurement to the stakeholders.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89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315200" cy="748504"/>
          </a:xfrm>
        </p:spPr>
        <p:txBody>
          <a:bodyPr/>
          <a:lstStyle/>
          <a:p>
            <a:r>
              <a:rPr lang="en-US" dirty="0" smtClean="0"/>
              <a:t>T.A.G.E.M Process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203598"/>
            <a:ext cx="7920880" cy="3744416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AGREE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Discuss on objectives and agreed results.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agreement with all stakeholders in sales and marketing.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Agree on the why’s, where’s, how’s and what’s of the marketing plan.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Buy-In! 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98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72738"/>
            <a:ext cx="4579708" cy="327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05" y="1172738"/>
            <a:ext cx="4361627" cy="3271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7315200" cy="865573"/>
          </a:xfrm>
        </p:spPr>
        <p:txBody>
          <a:bodyPr/>
          <a:lstStyle/>
          <a:p>
            <a:r>
              <a:rPr lang="en-US" dirty="0" smtClean="0"/>
              <a:t>What’s common 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72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315200" cy="748504"/>
          </a:xfrm>
        </p:spPr>
        <p:txBody>
          <a:bodyPr/>
          <a:lstStyle/>
          <a:p>
            <a:r>
              <a:rPr lang="en-US" dirty="0" smtClean="0"/>
              <a:t>T.A.G.E.M Process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203598"/>
            <a:ext cx="7920880" cy="3744416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GOAL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Define the objective of each activity 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Awareness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Education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emand generation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Define the key metrics to be used to measure success.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Number of attendees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Number of leads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Number of downloads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Define Roles &amp; Responsibilities for lead management.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98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315200" cy="748504"/>
          </a:xfrm>
        </p:spPr>
        <p:txBody>
          <a:bodyPr/>
          <a:lstStyle/>
          <a:p>
            <a:r>
              <a:rPr lang="en-US" dirty="0" smtClean="0"/>
              <a:t>T.A.G.E.M Process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1131590"/>
            <a:ext cx="7920880" cy="3744416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EXECUTE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Communicate the execution process and roles &amp; responsibilities with everyone – including sales.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Ensure Flawless Execution!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6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315200" cy="748504"/>
          </a:xfrm>
        </p:spPr>
        <p:txBody>
          <a:bodyPr/>
          <a:lstStyle/>
          <a:p>
            <a:r>
              <a:rPr lang="en-US" dirty="0" smtClean="0"/>
              <a:t>T.A.G.E.M Process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203598"/>
            <a:ext cx="7920880" cy="3744416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MEASURE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“What you can’t measure, you can’t manage”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Measure, Measure and Measure.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Set a process – automated or manual – to track measurement of objectives and metrics set earlier.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Communicate regularly the status of metric measurement to the stakeholders.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45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315200" cy="748504"/>
          </a:xfrm>
        </p:spPr>
        <p:txBody>
          <a:bodyPr/>
          <a:lstStyle/>
          <a:p>
            <a:r>
              <a:rPr lang="en-US" smtClean="0"/>
              <a:t>TAG’EM </a:t>
            </a:r>
            <a:r>
              <a:rPr lang="en-US" dirty="0" smtClean="0"/>
              <a:t>Process</a:t>
            </a:r>
            <a:endParaRPr lang="en-IN" dirty="0"/>
          </a:p>
        </p:txBody>
      </p:sp>
      <p:sp>
        <p:nvSpPr>
          <p:cNvPr id="3" name="Rounded Rectangle 2"/>
          <p:cNvSpPr/>
          <p:nvPr/>
        </p:nvSpPr>
        <p:spPr>
          <a:xfrm>
            <a:off x="611560" y="1131590"/>
            <a:ext cx="1944216" cy="2016224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60" y="1746870"/>
            <a:ext cx="1241216" cy="125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63060" y="1255998"/>
            <a:ext cx="1238552" cy="327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3300"/>
                </a:solidFill>
              </a:rPr>
              <a:t>Talk</a:t>
            </a:r>
            <a:endParaRPr lang="en-IN" sz="1200" b="1" dirty="0">
              <a:solidFill>
                <a:srgbClr val="FF33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55776" y="192367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3347864" y="1131590"/>
            <a:ext cx="1944216" cy="2016224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3707904" y="1236390"/>
            <a:ext cx="1238552" cy="327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3300"/>
                </a:solidFill>
              </a:rPr>
              <a:t>Agree</a:t>
            </a:r>
            <a:endParaRPr lang="en-IN" sz="1200" b="1" dirty="0">
              <a:solidFill>
                <a:srgbClr val="FF33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72" y="1735411"/>
            <a:ext cx="1598592" cy="122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5292080" y="192367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ounded Rectangle 16"/>
          <p:cNvSpPr/>
          <p:nvPr/>
        </p:nvSpPr>
        <p:spPr>
          <a:xfrm>
            <a:off x="6084168" y="1131590"/>
            <a:ext cx="1944216" cy="2016224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ounded Rectangle 17"/>
          <p:cNvSpPr/>
          <p:nvPr/>
        </p:nvSpPr>
        <p:spPr>
          <a:xfrm>
            <a:off x="6444208" y="1236390"/>
            <a:ext cx="1238552" cy="327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3300"/>
                </a:solidFill>
              </a:rPr>
              <a:t>Goal</a:t>
            </a:r>
            <a:endParaRPr lang="en-IN" sz="1200" b="1" dirty="0">
              <a:solidFill>
                <a:srgbClr val="FF33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46456" y="3795886"/>
            <a:ext cx="3198497" cy="1293470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Down Arrow 10"/>
          <p:cNvSpPr/>
          <p:nvPr/>
        </p:nvSpPr>
        <p:spPr>
          <a:xfrm>
            <a:off x="6812800" y="3147814"/>
            <a:ext cx="396045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ounded Rectangle 21"/>
          <p:cNvSpPr/>
          <p:nvPr/>
        </p:nvSpPr>
        <p:spPr>
          <a:xfrm>
            <a:off x="5205656" y="3939902"/>
            <a:ext cx="1238552" cy="327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3300"/>
                </a:solidFill>
              </a:rPr>
              <a:t>Execute</a:t>
            </a:r>
            <a:endParaRPr lang="en-IN" sz="1200" b="1" dirty="0">
              <a:solidFill>
                <a:srgbClr val="FF33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94" y="3880457"/>
            <a:ext cx="1230064" cy="112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683568" y="3795886"/>
            <a:ext cx="3198497" cy="1293470"/>
          </a:xfrm>
          <a:prstGeom prst="roundRect">
            <a:avLst/>
          </a:prstGeom>
          <a:solidFill>
            <a:srgbClr val="2F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ounded Rectangle 24"/>
          <p:cNvSpPr/>
          <p:nvPr/>
        </p:nvSpPr>
        <p:spPr>
          <a:xfrm>
            <a:off x="942768" y="3939902"/>
            <a:ext cx="1238552" cy="327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3300"/>
                </a:solidFill>
              </a:rPr>
              <a:t>Measure</a:t>
            </a:r>
            <a:endParaRPr lang="en-IN" sz="1200" b="1" dirty="0">
              <a:solidFill>
                <a:srgbClr val="FF33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47" y="3880457"/>
            <a:ext cx="891925" cy="11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eft Arrow 13"/>
          <p:cNvSpPr/>
          <p:nvPr/>
        </p:nvSpPr>
        <p:spPr>
          <a:xfrm>
            <a:off x="3882065" y="4195142"/>
            <a:ext cx="1064391" cy="3928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Up Arrow 18"/>
          <p:cNvSpPr/>
          <p:nvPr/>
        </p:nvSpPr>
        <p:spPr>
          <a:xfrm>
            <a:off x="1403648" y="3147814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20" y="1735411"/>
            <a:ext cx="1624112" cy="119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9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26" y="0"/>
            <a:ext cx="6757147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26" y="-4905"/>
            <a:ext cx="6750715" cy="5148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2" y="0"/>
            <a:ext cx="8856356" cy="51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923678"/>
            <a:ext cx="7315200" cy="970194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aushal_veluri@yahoo.com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6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188"/>
            <a:ext cx="6962413" cy="44837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264" y="4083918"/>
            <a:ext cx="7315200" cy="865573"/>
          </a:xfrm>
        </p:spPr>
        <p:txBody>
          <a:bodyPr/>
          <a:lstStyle/>
          <a:p>
            <a:pPr algn="r"/>
            <a:r>
              <a:rPr lang="en-US" dirty="0" smtClean="0"/>
              <a:t>Why?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33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issue?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683568" y="1491630"/>
            <a:ext cx="3240360" cy="30963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PERCEPTION</a:t>
            </a:r>
            <a:endParaRPr lang="en-IN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499992" y="1491630"/>
            <a:ext cx="4032448" cy="30963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MEASUREMENT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40371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91630"/>
            <a:ext cx="7315200" cy="970194"/>
          </a:xfrm>
        </p:spPr>
        <p:txBody>
          <a:bodyPr>
            <a:normAutofit/>
          </a:bodyPr>
          <a:lstStyle/>
          <a:p>
            <a:r>
              <a:rPr lang="en-US" dirty="0" smtClean="0"/>
              <a:t>But wait……..</a:t>
            </a:r>
            <a:endParaRPr lang="en-IN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2321636"/>
            <a:ext cx="7315200" cy="9701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Do we need to align Sales &amp; Marketing?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24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51470"/>
            <a:ext cx="7315200" cy="865573"/>
          </a:xfrm>
        </p:spPr>
        <p:txBody>
          <a:bodyPr/>
          <a:lstStyle/>
          <a:p>
            <a:r>
              <a:rPr lang="en-US" b="1" dirty="0" smtClean="0"/>
              <a:t>YES!</a:t>
            </a:r>
            <a:endParaRPr lang="en-IN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589"/>
            <a:ext cx="2808312" cy="207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216" y="3291830"/>
            <a:ext cx="277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20% average growth in annual revenue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28" y="1031538"/>
            <a:ext cx="2193032" cy="211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47672" y="3293571"/>
            <a:ext cx="277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3300"/>
                </a:solidFill>
              </a:rPr>
              <a:t>4% -</a:t>
            </a:r>
            <a:r>
              <a:rPr lang="en-US" dirty="0" err="1" smtClean="0">
                <a:solidFill>
                  <a:srgbClr val="FF3300"/>
                </a:solidFill>
              </a:rPr>
              <a:t>ve</a:t>
            </a:r>
            <a:r>
              <a:rPr lang="en-US" dirty="0" smtClean="0">
                <a:solidFill>
                  <a:srgbClr val="FF3300"/>
                </a:solidFill>
              </a:rPr>
              <a:t> growth in annual revenue.</a:t>
            </a:r>
            <a:endParaRPr lang="en-IN" dirty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011910"/>
            <a:ext cx="277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47% of sales forecast generated by Marketing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4011910"/>
            <a:ext cx="277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3300"/>
                </a:solidFill>
              </a:rPr>
              <a:t>5% of sales forecast generated by Marketing</a:t>
            </a:r>
            <a:endParaRPr lang="en-IN" dirty="0">
              <a:solidFill>
                <a:srgbClr val="FF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1049" y="4803998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Aberdeen Group Research</a:t>
            </a:r>
            <a:endParaRPr lang="en-IN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70765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v/s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802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526"/>
            <a:ext cx="8312532" cy="4260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97506"/>
            <a:ext cx="2088232" cy="19066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135952">
            <a:off x="1059845" y="2534058"/>
            <a:ext cx="914400" cy="30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 rot="674227">
            <a:off x="6968262" y="2565113"/>
            <a:ext cx="1233150" cy="30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80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1491630"/>
            <a:ext cx="3240360" cy="30963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PERCEPTION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7953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7315200" cy="577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Marketing View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581380"/>
            <a:ext cx="4320480" cy="442304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55576" y="1131590"/>
            <a:ext cx="108012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</a:t>
            </a:r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755576" y="1808252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Branding</a:t>
            </a:r>
            <a:endParaRPr lang="en-IN" sz="1100" b="1" dirty="0"/>
          </a:p>
        </p:txBody>
      </p:sp>
      <p:sp>
        <p:nvSpPr>
          <p:cNvPr id="6" name="Oval 5"/>
          <p:cNvSpPr/>
          <p:nvPr/>
        </p:nvSpPr>
        <p:spPr>
          <a:xfrm>
            <a:off x="823432" y="2540873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Website</a:t>
            </a:r>
            <a:endParaRPr lang="en-IN" sz="1100" b="1" dirty="0"/>
          </a:p>
        </p:txBody>
      </p:sp>
      <p:sp>
        <p:nvSpPr>
          <p:cNvPr id="7" name="Oval 6"/>
          <p:cNvSpPr/>
          <p:nvPr/>
        </p:nvSpPr>
        <p:spPr>
          <a:xfrm>
            <a:off x="830328" y="3197329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Events</a:t>
            </a:r>
            <a:endParaRPr lang="en-IN" sz="1100" b="1" dirty="0"/>
          </a:p>
        </p:txBody>
      </p:sp>
      <p:sp>
        <p:nvSpPr>
          <p:cNvPr id="8" name="Oval 7"/>
          <p:cNvSpPr/>
          <p:nvPr/>
        </p:nvSpPr>
        <p:spPr>
          <a:xfrm>
            <a:off x="830328" y="3939902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Demand Gen</a:t>
            </a:r>
            <a:endParaRPr lang="en-IN" sz="1100" b="1" dirty="0"/>
          </a:p>
        </p:txBody>
      </p:sp>
      <p:sp>
        <p:nvSpPr>
          <p:cNvPr id="9" name="Oval 8"/>
          <p:cNvSpPr/>
          <p:nvPr/>
        </p:nvSpPr>
        <p:spPr>
          <a:xfrm>
            <a:off x="6732240" y="879562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Positioning</a:t>
            </a:r>
            <a:endParaRPr lang="en-IN" sz="1100" b="1" dirty="0"/>
          </a:p>
        </p:txBody>
      </p:sp>
      <p:sp>
        <p:nvSpPr>
          <p:cNvPr id="10" name="Oval 9"/>
          <p:cNvSpPr/>
          <p:nvPr/>
        </p:nvSpPr>
        <p:spPr>
          <a:xfrm>
            <a:off x="6884640" y="1647664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Market Research</a:t>
            </a:r>
            <a:endParaRPr lang="en-IN" sz="1100" b="1" dirty="0"/>
          </a:p>
        </p:txBody>
      </p:sp>
      <p:sp>
        <p:nvSpPr>
          <p:cNvPr id="11" name="Oval 10"/>
          <p:cNvSpPr/>
          <p:nvPr/>
        </p:nvSpPr>
        <p:spPr>
          <a:xfrm>
            <a:off x="6884640" y="2312308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Print</a:t>
            </a:r>
            <a:endParaRPr lang="en-IN" sz="1100" b="1" dirty="0"/>
          </a:p>
        </p:txBody>
      </p:sp>
      <p:sp>
        <p:nvSpPr>
          <p:cNvPr id="12" name="Oval 11"/>
          <p:cNvSpPr/>
          <p:nvPr/>
        </p:nvSpPr>
        <p:spPr>
          <a:xfrm>
            <a:off x="6884640" y="3044929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TV / Radio</a:t>
            </a:r>
            <a:endParaRPr lang="en-IN" sz="1100" b="1" dirty="0"/>
          </a:p>
        </p:txBody>
      </p:sp>
      <p:sp>
        <p:nvSpPr>
          <p:cNvPr id="13" name="Oval 12"/>
          <p:cNvSpPr/>
          <p:nvPr/>
        </p:nvSpPr>
        <p:spPr>
          <a:xfrm>
            <a:off x="6886624" y="3701385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Direct Mail</a:t>
            </a:r>
            <a:endParaRPr lang="en-IN" sz="1100" b="1" dirty="0"/>
          </a:p>
        </p:txBody>
      </p:sp>
      <p:sp>
        <p:nvSpPr>
          <p:cNvPr id="14" name="Oval 13"/>
          <p:cNvSpPr/>
          <p:nvPr/>
        </p:nvSpPr>
        <p:spPr>
          <a:xfrm>
            <a:off x="7039024" y="4357841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Brand </a:t>
            </a:r>
            <a:r>
              <a:rPr lang="en-US" sz="1100" b="1" dirty="0" err="1" smtClean="0"/>
              <a:t>Mgmt</a:t>
            </a:r>
            <a:endParaRPr lang="en-IN" sz="1100" b="1" dirty="0"/>
          </a:p>
        </p:txBody>
      </p:sp>
      <p:sp>
        <p:nvSpPr>
          <p:cNvPr id="15" name="Oval 14"/>
          <p:cNvSpPr/>
          <p:nvPr/>
        </p:nvSpPr>
        <p:spPr>
          <a:xfrm>
            <a:off x="4716016" y="3219693"/>
            <a:ext cx="16078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Segmentation</a:t>
            </a:r>
            <a:endParaRPr lang="en-IN" sz="1100" b="1" dirty="0"/>
          </a:p>
        </p:txBody>
      </p:sp>
      <p:sp>
        <p:nvSpPr>
          <p:cNvPr id="16" name="Oval 15"/>
          <p:cNvSpPr/>
          <p:nvPr/>
        </p:nvSpPr>
        <p:spPr>
          <a:xfrm>
            <a:off x="2987824" y="1808252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Publicity</a:t>
            </a:r>
            <a:endParaRPr lang="en-IN" sz="1100" b="1" dirty="0"/>
          </a:p>
        </p:txBody>
      </p:sp>
      <p:sp>
        <p:nvSpPr>
          <p:cNvPr id="17" name="Oval 16"/>
          <p:cNvSpPr/>
          <p:nvPr/>
        </p:nvSpPr>
        <p:spPr>
          <a:xfrm>
            <a:off x="2970560" y="2693273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Digital Marketing</a:t>
            </a:r>
            <a:endParaRPr lang="en-IN" sz="1100" b="1" dirty="0"/>
          </a:p>
        </p:txBody>
      </p:sp>
      <p:sp>
        <p:nvSpPr>
          <p:cNvPr id="18" name="Oval 17"/>
          <p:cNvSpPr/>
          <p:nvPr/>
        </p:nvSpPr>
        <p:spPr>
          <a:xfrm>
            <a:off x="2843808" y="3548985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Social Media</a:t>
            </a:r>
            <a:endParaRPr lang="en-IN" sz="1100" b="1" dirty="0"/>
          </a:p>
        </p:txBody>
      </p:sp>
      <p:sp>
        <p:nvSpPr>
          <p:cNvPr id="19" name="Oval 18"/>
          <p:cNvSpPr/>
          <p:nvPr/>
        </p:nvSpPr>
        <p:spPr>
          <a:xfrm>
            <a:off x="1799693" y="773604"/>
            <a:ext cx="108012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</a:t>
            </a:r>
            <a:endParaRPr lang="en-IN" dirty="0"/>
          </a:p>
        </p:txBody>
      </p:sp>
      <p:sp>
        <p:nvSpPr>
          <p:cNvPr id="20" name="Oval 19"/>
          <p:cNvSpPr/>
          <p:nvPr/>
        </p:nvSpPr>
        <p:spPr>
          <a:xfrm>
            <a:off x="2054152" y="1553724"/>
            <a:ext cx="108012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</a:t>
            </a:r>
            <a:endParaRPr lang="en-IN" dirty="0"/>
          </a:p>
        </p:txBody>
      </p:sp>
      <p:sp>
        <p:nvSpPr>
          <p:cNvPr id="21" name="Oval 20"/>
          <p:cNvSpPr/>
          <p:nvPr/>
        </p:nvSpPr>
        <p:spPr>
          <a:xfrm>
            <a:off x="3282256" y="773604"/>
            <a:ext cx="108012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</a:t>
            </a:r>
            <a:endParaRPr lang="en-IN" dirty="0"/>
          </a:p>
        </p:txBody>
      </p:sp>
      <p:sp>
        <p:nvSpPr>
          <p:cNvPr id="22" name="Oval 21"/>
          <p:cNvSpPr/>
          <p:nvPr/>
        </p:nvSpPr>
        <p:spPr>
          <a:xfrm>
            <a:off x="4714920" y="1277660"/>
            <a:ext cx="108012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</a:t>
            </a:r>
            <a:endParaRPr lang="en-IN" dirty="0"/>
          </a:p>
        </p:txBody>
      </p:sp>
      <p:sp>
        <p:nvSpPr>
          <p:cNvPr id="23" name="Oval 22"/>
          <p:cNvSpPr/>
          <p:nvPr/>
        </p:nvSpPr>
        <p:spPr>
          <a:xfrm>
            <a:off x="1970312" y="2212680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Branding</a:t>
            </a:r>
            <a:endParaRPr lang="en-IN" sz="1100" b="1" dirty="0"/>
          </a:p>
        </p:txBody>
      </p:sp>
      <p:sp>
        <p:nvSpPr>
          <p:cNvPr id="24" name="Oval 23"/>
          <p:cNvSpPr/>
          <p:nvPr/>
        </p:nvSpPr>
        <p:spPr>
          <a:xfrm>
            <a:off x="4716016" y="2441245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Branding</a:t>
            </a:r>
            <a:endParaRPr lang="en-IN" sz="1100" b="1" dirty="0"/>
          </a:p>
        </p:txBody>
      </p:sp>
      <p:sp>
        <p:nvSpPr>
          <p:cNvPr id="25" name="Oval 24"/>
          <p:cNvSpPr/>
          <p:nvPr/>
        </p:nvSpPr>
        <p:spPr>
          <a:xfrm>
            <a:off x="5339916" y="1808252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Branding</a:t>
            </a:r>
            <a:endParaRPr lang="en-IN" sz="1100" b="1" dirty="0"/>
          </a:p>
        </p:txBody>
      </p:sp>
      <p:sp>
        <p:nvSpPr>
          <p:cNvPr id="26" name="Oval 25"/>
          <p:cNvSpPr/>
          <p:nvPr/>
        </p:nvSpPr>
        <p:spPr>
          <a:xfrm>
            <a:off x="5426929" y="4038709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Branding</a:t>
            </a:r>
            <a:endParaRPr lang="en-IN" sz="1100" b="1" dirty="0"/>
          </a:p>
        </p:txBody>
      </p:sp>
      <p:sp>
        <p:nvSpPr>
          <p:cNvPr id="27" name="Oval 26"/>
          <p:cNvSpPr/>
          <p:nvPr/>
        </p:nvSpPr>
        <p:spPr>
          <a:xfrm>
            <a:off x="1886472" y="3044929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Website</a:t>
            </a:r>
            <a:endParaRPr lang="en-IN" sz="1100" b="1" dirty="0"/>
          </a:p>
        </p:txBody>
      </p:sp>
      <p:sp>
        <p:nvSpPr>
          <p:cNvPr id="28" name="Oval 27"/>
          <p:cNvSpPr/>
          <p:nvPr/>
        </p:nvSpPr>
        <p:spPr>
          <a:xfrm>
            <a:off x="2509380" y="4205441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Website</a:t>
            </a:r>
            <a:endParaRPr lang="en-IN" sz="1100" b="1" dirty="0"/>
          </a:p>
        </p:txBody>
      </p:sp>
      <p:sp>
        <p:nvSpPr>
          <p:cNvPr id="29" name="Oval 28"/>
          <p:cNvSpPr/>
          <p:nvPr/>
        </p:nvSpPr>
        <p:spPr>
          <a:xfrm>
            <a:off x="4021376" y="3939902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Website</a:t>
            </a:r>
            <a:endParaRPr lang="en-IN" sz="1100" b="1" dirty="0"/>
          </a:p>
        </p:txBody>
      </p:sp>
      <p:sp>
        <p:nvSpPr>
          <p:cNvPr id="30" name="Oval 29"/>
          <p:cNvSpPr/>
          <p:nvPr/>
        </p:nvSpPr>
        <p:spPr>
          <a:xfrm>
            <a:off x="6036333" y="2564336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Website</a:t>
            </a:r>
            <a:endParaRPr lang="en-IN" sz="1100" b="1" dirty="0"/>
          </a:p>
        </p:txBody>
      </p:sp>
      <p:sp>
        <p:nvSpPr>
          <p:cNvPr id="31" name="Oval 30"/>
          <p:cNvSpPr/>
          <p:nvPr/>
        </p:nvSpPr>
        <p:spPr>
          <a:xfrm>
            <a:off x="131676" y="3687874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Events</a:t>
            </a:r>
            <a:endParaRPr lang="en-IN" sz="1100" b="1" dirty="0"/>
          </a:p>
        </p:txBody>
      </p:sp>
      <p:sp>
        <p:nvSpPr>
          <p:cNvPr id="32" name="Oval 31"/>
          <p:cNvSpPr/>
          <p:nvPr/>
        </p:nvSpPr>
        <p:spPr>
          <a:xfrm>
            <a:off x="188668" y="1760597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Events</a:t>
            </a:r>
            <a:endParaRPr lang="en-IN" sz="1100" b="1" dirty="0"/>
          </a:p>
        </p:txBody>
      </p:sp>
      <p:sp>
        <p:nvSpPr>
          <p:cNvPr id="33" name="Oval 32"/>
          <p:cNvSpPr/>
          <p:nvPr/>
        </p:nvSpPr>
        <p:spPr>
          <a:xfrm>
            <a:off x="4896036" y="384639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Events</a:t>
            </a:r>
            <a:endParaRPr lang="en-IN" sz="1100" b="1" dirty="0"/>
          </a:p>
        </p:txBody>
      </p:sp>
      <p:sp>
        <p:nvSpPr>
          <p:cNvPr id="34" name="Oval 33"/>
          <p:cNvSpPr/>
          <p:nvPr/>
        </p:nvSpPr>
        <p:spPr>
          <a:xfrm>
            <a:off x="7734932" y="1143608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Events</a:t>
            </a:r>
            <a:endParaRPr lang="en-IN" sz="1100" b="1" dirty="0"/>
          </a:p>
        </p:txBody>
      </p:sp>
      <p:sp>
        <p:nvSpPr>
          <p:cNvPr id="35" name="Oval 34"/>
          <p:cNvSpPr/>
          <p:nvPr/>
        </p:nvSpPr>
        <p:spPr>
          <a:xfrm>
            <a:off x="3672844" y="4443958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Demand Gen</a:t>
            </a:r>
            <a:endParaRPr lang="en-IN" sz="1100" b="1" dirty="0"/>
          </a:p>
        </p:txBody>
      </p:sp>
      <p:sp>
        <p:nvSpPr>
          <p:cNvPr id="36" name="Oval 35"/>
          <p:cNvSpPr/>
          <p:nvPr/>
        </p:nvSpPr>
        <p:spPr>
          <a:xfrm>
            <a:off x="3805200" y="1143608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Demand Gen</a:t>
            </a:r>
            <a:endParaRPr lang="en-IN" sz="1100" b="1" dirty="0"/>
          </a:p>
        </p:txBody>
      </p:sp>
      <p:sp>
        <p:nvSpPr>
          <p:cNvPr id="37" name="Oval 36"/>
          <p:cNvSpPr/>
          <p:nvPr/>
        </p:nvSpPr>
        <p:spPr>
          <a:xfrm>
            <a:off x="5790140" y="1256541"/>
            <a:ext cx="124780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Demand Gen</a:t>
            </a:r>
            <a:endParaRPr lang="en-IN" sz="1100" b="1" dirty="0"/>
          </a:p>
        </p:txBody>
      </p:sp>
      <p:sp>
        <p:nvSpPr>
          <p:cNvPr id="38" name="Oval 37"/>
          <p:cNvSpPr/>
          <p:nvPr/>
        </p:nvSpPr>
        <p:spPr>
          <a:xfrm>
            <a:off x="1103785" y="4542765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Positioning</a:t>
            </a:r>
            <a:endParaRPr lang="en-IN" sz="1100" b="1" dirty="0"/>
          </a:p>
        </p:txBody>
      </p:sp>
      <p:sp>
        <p:nvSpPr>
          <p:cNvPr id="39" name="Oval 38"/>
          <p:cNvSpPr/>
          <p:nvPr/>
        </p:nvSpPr>
        <p:spPr>
          <a:xfrm>
            <a:off x="7754248" y="2470125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Positioning</a:t>
            </a:r>
            <a:endParaRPr lang="en-IN" sz="1100" b="1" dirty="0"/>
          </a:p>
        </p:txBody>
      </p:sp>
      <p:sp>
        <p:nvSpPr>
          <p:cNvPr id="40" name="Oval 39"/>
          <p:cNvSpPr/>
          <p:nvPr/>
        </p:nvSpPr>
        <p:spPr>
          <a:xfrm>
            <a:off x="4933136" y="4465429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Market Research</a:t>
            </a:r>
            <a:endParaRPr lang="en-IN" sz="1100" b="1" dirty="0"/>
          </a:p>
        </p:txBody>
      </p:sp>
      <p:sp>
        <p:nvSpPr>
          <p:cNvPr id="41" name="Oval 40"/>
          <p:cNvSpPr/>
          <p:nvPr/>
        </p:nvSpPr>
        <p:spPr>
          <a:xfrm>
            <a:off x="4296744" y="1886833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Print</a:t>
            </a:r>
            <a:endParaRPr lang="en-IN" sz="1100" b="1" dirty="0"/>
          </a:p>
        </p:txBody>
      </p:sp>
      <p:sp>
        <p:nvSpPr>
          <p:cNvPr id="42" name="Oval 41"/>
          <p:cNvSpPr/>
          <p:nvPr/>
        </p:nvSpPr>
        <p:spPr>
          <a:xfrm>
            <a:off x="40708" y="2826318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TV / Radio</a:t>
            </a:r>
            <a:endParaRPr lang="en-IN" sz="1100" b="1" dirty="0"/>
          </a:p>
        </p:txBody>
      </p:sp>
      <p:sp>
        <p:nvSpPr>
          <p:cNvPr id="43" name="Oval 42"/>
          <p:cNvSpPr/>
          <p:nvPr/>
        </p:nvSpPr>
        <p:spPr>
          <a:xfrm>
            <a:off x="5254980" y="3621278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Direct Mail</a:t>
            </a:r>
            <a:endParaRPr lang="en-IN" sz="1100" b="1" dirty="0"/>
          </a:p>
        </p:txBody>
      </p:sp>
      <p:sp>
        <p:nvSpPr>
          <p:cNvPr id="44" name="Oval 43"/>
          <p:cNvSpPr/>
          <p:nvPr/>
        </p:nvSpPr>
        <p:spPr>
          <a:xfrm>
            <a:off x="7590916" y="3477066"/>
            <a:ext cx="139181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Brand </a:t>
            </a:r>
            <a:r>
              <a:rPr lang="en-US" sz="1100" b="1" dirty="0" err="1" smtClean="0"/>
              <a:t>Mgmt</a:t>
            </a:r>
            <a:endParaRPr lang="en-IN" sz="1100" b="1" dirty="0"/>
          </a:p>
        </p:txBody>
      </p:sp>
    </p:spTree>
    <p:extLst>
      <p:ext uri="{BB962C8B-B14F-4D97-AF65-F5344CB8AC3E}">
        <p14:creationId xmlns:p14="http://schemas.microsoft.com/office/powerpoint/2010/main" val="6727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1097</TotalTime>
  <Words>561</Words>
  <Application>Microsoft Office PowerPoint</Application>
  <PresentationFormat>On-screen Show (16:9)</PresentationFormat>
  <Paragraphs>177</Paragraphs>
  <Slides>25</Slides>
  <Notes>2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Perspective</vt:lpstr>
      <vt:lpstr>SALES     MARKETING</vt:lpstr>
      <vt:lpstr>What’s common ?</vt:lpstr>
      <vt:lpstr>Why?</vt:lpstr>
      <vt:lpstr>What is the issue?</vt:lpstr>
      <vt:lpstr>But wait……..</vt:lpstr>
      <vt:lpstr>YES!</vt:lpstr>
      <vt:lpstr>PowerPoint Presentation</vt:lpstr>
      <vt:lpstr>PowerPoint Presentation</vt:lpstr>
      <vt:lpstr>Marketing View</vt:lpstr>
      <vt:lpstr>Sales View</vt:lpstr>
      <vt:lpstr>PowerPoint Presentation</vt:lpstr>
      <vt:lpstr>PowerPoint Presentation</vt:lpstr>
      <vt:lpstr>PowerPoint Presentation</vt:lpstr>
      <vt:lpstr>Key Metrics for alignment</vt:lpstr>
      <vt:lpstr>PowerPoint Presentation</vt:lpstr>
      <vt:lpstr>Perception Gap Analysis</vt:lpstr>
      <vt:lpstr>So how do we bridge the gap ? How do we align?</vt:lpstr>
      <vt:lpstr>TAG’EM Process</vt:lpstr>
      <vt:lpstr>T.A.G.E.M Process</vt:lpstr>
      <vt:lpstr>T.A.G.E.M Process</vt:lpstr>
      <vt:lpstr>T.A.G.E.M Process</vt:lpstr>
      <vt:lpstr>T.A.G.E.M Process</vt:lpstr>
      <vt:lpstr>TAG’EM Process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MARKETING</dc:title>
  <dc:creator>kaushalv</dc:creator>
  <cp:lastModifiedBy>kaushalv</cp:lastModifiedBy>
  <cp:revision>90</cp:revision>
  <dcterms:created xsi:type="dcterms:W3CDTF">2011-01-22T16:38:01Z</dcterms:created>
  <dcterms:modified xsi:type="dcterms:W3CDTF">2011-02-04T06:14:56Z</dcterms:modified>
</cp:coreProperties>
</file>